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302" r:id="rId14"/>
    <p:sldId id="304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Roboto" charset="0"/>
      <p:regular r:id="rId20"/>
      <p:bold r:id="rId21"/>
      <p:italic r:id="rId22"/>
      <p:boldItalic r:id="rId23"/>
    </p:embeddedFont>
    <p:embeddedFont>
      <p:font typeface="Roboto Medium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B57D613-8823-4BCC-9193-8BB40D64ECEC}">
  <a:tblStyle styleId="{9B57D613-8823-4BCC-9193-8BB40D64E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34" autoAdjust="0"/>
    <p:restoredTop sz="94667" autoAdjust="0"/>
  </p:normalViewPr>
  <p:slideViewPr>
    <p:cSldViewPr snapToGrid="0">
      <p:cViewPr>
        <p:scale>
          <a:sx n="90" d="100"/>
          <a:sy n="90" d="100"/>
        </p:scale>
        <p:origin x="-801" y="-246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present/src/main/resources/db/changelog/functions/custom_sequence_generator_tickets_id.sql" TargetMode="External"/><Relationship Id="rId2" Type="http://schemas.openxmlformats.org/officeDocument/2006/relationships/hyperlink" Target="https://github.com/SergeiAidinov/pg_diploma/blob/present/src/main/resources/db/changelog/functions/create_booking.sq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SergeiAidinov/pg_diploma/blob/present/src/main/resources/db/changelog/triggers/ticket_no.sql" TargetMode="External"/><Relationship Id="rId4" Type="http://schemas.openxmlformats.org/officeDocument/2006/relationships/hyperlink" Target="https://github.com/SergeiAidinov/pg_diploma/blob/present/src/main/resources/db/changelog/types/passenger_and_ticket_price_type.sq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master/src/main/resources/db/changelog/functions/passenger_load_factor_optimized.sql" TargetMode="External"/><Relationship Id="rId2" Type="http://schemas.openxmlformats.org/officeDocument/2006/relationships/hyperlink" Target="https://github.com/SergeiAidinov/pg_diploma/blob/master/src/main/resources/db/changelog/functions/passenger_load_factor.sq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ergeiAidinov/pg_diploma/blob/master/src/main/resources/db/changelog/functions/fill_table_flights_load_factor.sq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1" y="-3823465"/>
            <a:ext cx="9144000" cy="83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28460" y="797832"/>
            <a:ext cx="7584300" cy="134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Проектирование и реализация логики запросов для базы данных авиаперевозок на базе 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и PL/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pgSQL</a:t>
            </a:r>
            <a:endParaRPr sz="2800" b="1" dirty="0">
              <a:solidFill>
                <a:schemeClr val="bg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57692" y="3051008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540817" y="2766527"/>
            <a:ext cx="48662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000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000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для администраторов баз данных и разработчиков </a:t>
            </a:r>
            <a:endParaRPr sz="2000" dirty="0">
              <a:solidFill>
                <a:schemeClr val="bg1"/>
              </a:solidFill>
              <a:latin typeface="Roboto" charset="0"/>
              <a:ea typeface="Roboto" charset="0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smtClean="0">
                <a:latin typeface="+mj-lt"/>
                <a:ea typeface="Roboto" charset="0"/>
              </a:rPr>
              <a:t>Функция создания бронирования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9978" y="1109336"/>
            <a:ext cx="8520600" cy="341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() имитирует создание бронирования. Сложность заключалась в том, что сведения о бронировании необходимо вносить в две таблицы: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tickets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bookings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. Поле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ticket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_no 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в таблице является текстовым, хотя фактически содержит порядковые номера. При этом 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автонумерация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строк отсутствует. Поэтому была создана 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custom_sequence_generator_tickets_id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, выполняющая роль «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кастомного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1400" dirty="0" err="1" smtClean="0">
                <a:latin typeface="Arial" pitchFamily="34" charset="0"/>
                <a:cs typeface="Arial" pitchFamily="34" charset="0"/>
              </a:rPr>
              <a:t>секвернсора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» и увеличивающая номера билетов, используя не только цифры, но и буквы латинского алфавита. Фактически при увеличении номера используется система счисления по основанию 36. Эта функция вызывается триггером, который назначен на таблицу 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tickets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в качестве аргумента принимает в том числе массив пользовательских типов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passenger_and_ticket_price_type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body" idx="1"/>
          </p:nvPr>
        </p:nvSpPr>
        <p:spPr>
          <a:xfrm>
            <a:off x="500063" y="517525"/>
            <a:ext cx="8521700" cy="397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Ссылки на </a:t>
            </a:r>
            <a:r>
              <a:rPr lang="ru-RU" sz="1400" b="1" dirty="0" err="1" smtClean="0">
                <a:latin typeface="Arial" pitchFamily="34" charset="0"/>
                <a:cs typeface="Arial" pitchFamily="34" charset="0"/>
              </a:rPr>
              <a:t>репозиторий</a:t>
            </a: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create_booking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(): </a:t>
            </a:r>
          </a:p>
          <a:p>
            <a:pPr marL="0" indent="0">
              <a:buNone/>
            </a:pPr>
            <a:r>
              <a:rPr lang="en-GB" sz="1400" dirty="0" smtClean="0">
                <a:latin typeface="Arial" pitchFamily="34" charset="0"/>
                <a:cs typeface="Arial" pitchFamily="34" charset="0"/>
                <a:hlinkClick r:id="rId2"/>
              </a:rPr>
              <a:t>https://github.com/SergeiAidinov/pg_diploma/blob/present/src/main/resources/db/changelog/functions/create_booking.sql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Функция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custom_sequence_generator_tickets_id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3"/>
              </a:rPr>
              <a:t>https://github.com/SergeiAidinov/pg_diploma/blob/present/src/main/resources/db/changelog/functions/custom_sequence_generator_tickets_id.sql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Тип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passenger_and_ticket_price_type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4"/>
              </a:rPr>
              <a:t>https://github.com/SergeiAidinov/pg_diploma/blob/present/src/main/resources/db/changelog/types/passenger_and_ticket_price_type.sql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Триггер: </a:t>
            </a:r>
            <a:r>
              <a:rPr lang="en-GB" sz="1400" dirty="0" smtClean="0">
                <a:latin typeface="Arial" pitchFamily="34" charset="0"/>
                <a:cs typeface="Arial" pitchFamily="34" charset="0"/>
                <a:hlinkClick r:id="rId5"/>
              </a:rPr>
              <a:t>https://github.com/SergeiAidinov/pg_diploma/blob/present/src/main/resources/db/changelog/triggers/ticket_no.sql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3"/>
            <a:ext cx="8520600" cy="4161993"/>
          </a:xfrm>
        </p:spPr>
        <p:txBody>
          <a:bodyPr/>
          <a:lstStyle/>
          <a:p>
            <a:pPr marL="342900" indent="-342900"/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 </a:t>
            </a:r>
            <a:br>
              <a:rPr lang="ru-RU" sz="1400" b="0" dirty="0" smtClean="0"/>
            </a:br>
            <a:r>
              <a:rPr lang="ru-RU" sz="1400" b="0" dirty="0" smtClean="0"/>
              <a:t>1. В целом, получилось выполнить все задачи и даже немного больше (</a:t>
            </a:r>
            <a:r>
              <a:rPr lang="fr-FR" sz="1400" b="0" dirty="0" smtClean="0"/>
              <a:t>li</a:t>
            </a:r>
            <a:r>
              <a:rPr lang="en-US" sz="1400" b="0" dirty="0" smtClean="0"/>
              <a:t>q</a:t>
            </a:r>
            <a:r>
              <a:rPr lang="fr-FR" sz="1400" b="0" dirty="0" smtClean="0"/>
              <a:t>uibase </a:t>
            </a:r>
            <a:r>
              <a:rPr lang="ru-RU" sz="1400" b="0" dirty="0" smtClean="0"/>
              <a:t>изначально не планировался).</a:t>
            </a:r>
            <a:br>
              <a:rPr lang="ru-RU" sz="1400" b="0" dirty="0" smtClean="0"/>
            </a:b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2. В процессе работы над проектом я научился писать простые функции на языке </a:t>
            </a:r>
            <a:r>
              <a:rPr lang="fr-FR" sz="1400" b="0" dirty="0" smtClean="0"/>
              <a:t>PL</a:t>
            </a:r>
            <a:r>
              <a:rPr lang="en-US" sz="1400" b="0" dirty="0" smtClean="0"/>
              <a:t>/</a:t>
            </a:r>
            <a:r>
              <a:rPr lang="en-US" sz="1400" b="0" dirty="0" err="1" smtClean="0"/>
              <a:t>pgSQL</a:t>
            </a:r>
            <a:r>
              <a:rPr lang="en-US" sz="1400" b="0" dirty="0" smtClean="0"/>
              <a:t>, </a:t>
            </a:r>
            <a:r>
              <a:rPr lang="ru-RU" sz="1400" b="0" dirty="0" smtClean="0"/>
              <a:t>создал </a:t>
            </a:r>
            <a:r>
              <a:rPr lang="ru-RU" sz="1400" b="0" dirty="0" err="1" smtClean="0"/>
              <a:t>кастомный</a:t>
            </a:r>
            <a:r>
              <a:rPr lang="ru-RU" sz="1400" b="0" dirty="0" smtClean="0"/>
              <a:t> секвенсор, триггер и пользовательский тип.</a:t>
            </a:r>
            <a:br>
              <a:rPr lang="ru-RU" sz="1400" b="0" dirty="0" smtClean="0"/>
            </a:b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3. Нашел способ оптимизировать получение экономически значимой информации из </a:t>
            </a:r>
            <a:r>
              <a:rPr lang="ru-RU" sz="1400" b="0" dirty="0" smtClean="0"/>
              <a:t>базы</a:t>
            </a:r>
            <a:r>
              <a:rPr lang="en-US" sz="1400" b="0" dirty="0" smtClean="0"/>
              <a:t> </a:t>
            </a:r>
            <a:r>
              <a:rPr lang="ru-RU" sz="1400" b="0" dirty="0" smtClean="0"/>
              <a:t>данных  </a:t>
            </a:r>
            <a:r>
              <a:rPr lang="ru-RU" sz="1400" b="0" dirty="0" smtClean="0"/>
              <a:t>путем создания отдельной таблицы и заблаговременного наполнения ее данными.</a:t>
            </a:r>
            <a:br>
              <a:rPr lang="ru-RU" sz="1400" b="0" dirty="0" smtClean="0"/>
            </a:br>
            <a:r>
              <a:rPr lang="ru-RU" sz="1400" b="0" dirty="0" smtClean="0"/>
              <a:t> </a:t>
            </a:r>
            <a:r>
              <a:rPr lang="fr-FR" sz="1400" b="0" dirty="0" smtClean="0"/>
              <a:t/>
            </a:r>
            <a:br>
              <a:rPr lang="fr-FR" sz="1400" b="0" dirty="0" smtClean="0"/>
            </a:br>
            <a:r>
              <a:rPr lang="ru-RU" sz="1400" b="0" dirty="0" smtClean="0"/>
              <a:t>4. Опыт работы над проектом оказался для меня довольно полезным, оцениваю его на 8 баллов из 10.</a:t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r>
              <a:rPr lang="ru-RU" sz="1400" b="0" dirty="0" smtClean="0"/>
              <a:t>5. Дальше планирую активнее использовать возможности языка </a:t>
            </a:r>
            <a:r>
              <a:rPr lang="fr-FR" sz="1400" b="0" dirty="0" smtClean="0"/>
              <a:t>PL</a:t>
            </a:r>
            <a:r>
              <a:rPr lang="en-US" sz="1400" b="0" dirty="0" smtClean="0"/>
              <a:t>/</a:t>
            </a:r>
            <a:r>
              <a:rPr lang="en-US" sz="1400" b="0" dirty="0" err="1" smtClean="0"/>
              <a:t>pgSQL</a:t>
            </a:r>
            <a:r>
              <a:rPr lang="en-US" sz="1400" b="0" dirty="0" smtClean="0"/>
              <a:t> </a:t>
            </a:r>
            <a:r>
              <a:rPr lang="ru-RU" sz="1400" b="0" dirty="0" smtClean="0"/>
              <a:t>в своей работе в качестве </a:t>
            </a:r>
            <a:r>
              <a:rPr lang="en-US" sz="1400" b="0" dirty="0" smtClean="0"/>
              <a:t>Java </a:t>
            </a:r>
            <a:r>
              <a:rPr lang="ru-RU" sz="1400" b="0" dirty="0" smtClean="0"/>
              <a:t>– программиста.</a:t>
            </a:r>
            <a:br>
              <a:rPr lang="ru-RU" sz="1400" b="0" dirty="0" smtClean="0"/>
            </a:br>
            <a:r>
              <a:rPr lang="ru-RU" sz="1400" b="0" dirty="0" smtClean="0"/>
              <a:t/>
            </a:r>
            <a:br>
              <a:rPr lang="ru-RU" sz="1400" b="0" dirty="0" smtClean="0"/>
            </a:br>
            <a:endParaRPr lang="ru-RU" sz="1400" dirty="0"/>
          </a:p>
        </p:txBody>
      </p:sp>
      <p:sp>
        <p:nvSpPr>
          <p:cNvPr id="3" name="Google Shape;212;p42"/>
          <p:cNvSpPr txBox="1">
            <a:spLocks/>
          </p:cNvSpPr>
          <p:nvPr/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tabLst/>
              <a:defRPr/>
            </a:pPr>
            <a:r>
              <a:rPr kumimoji="0" lang="ru-RU" sz="3400" b="1" i="0" u="none" strike="noStrike" kern="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kumimoji="0" lang="ru-RU" sz="3000" b="1" i="0" u="none" strike="noStrike" kern="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tabLst/>
              <a:defRPr/>
            </a:pPr>
            <a:endParaRPr kumimoji="0" lang="ru-RU" sz="3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 dirty="0"/>
              <a:t>Защита проекта</a:t>
            </a:r>
            <a:endParaRPr sz="2600" dirty="0"/>
          </a:p>
          <a:p>
            <a:pPr>
              <a:buSzPts val="1100"/>
            </a:pPr>
            <a:r>
              <a:rPr lang="ru" sz="2600" dirty="0"/>
              <a:t>Тема: </a:t>
            </a:r>
            <a:r>
              <a:rPr lang="ru-RU" sz="2600" dirty="0" smtClean="0"/>
              <a:t>Проектирование и реализация логики запросов для базы данных авиаперевозок на базе </a:t>
            </a:r>
            <a:r>
              <a:rPr lang="ru-RU" sz="2600" dirty="0" err="1" smtClean="0"/>
              <a:t>PostgreSQL</a:t>
            </a:r>
            <a:r>
              <a:rPr lang="ru-RU" sz="2600" dirty="0" smtClean="0"/>
              <a:t> и PL/</a:t>
            </a:r>
            <a:r>
              <a:rPr lang="ru-RU" sz="2600" dirty="0" err="1" smtClean="0"/>
              <a:t>pgSQL</a:t>
            </a:r>
            <a:endParaRPr lang="ru" sz="26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2050" y="2085876"/>
            <a:ext cx="2318400" cy="231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Айдинов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J</a:t>
            </a:r>
            <a:r>
              <a:rPr lang="en-US" sz="1300" dirty="0" err="1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ava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программист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Сертифицированный </a:t>
            </a:r>
            <a:r>
              <a:rPr lang="en-US" sz="1300" dirty="0" smtClean="0">
                <a:latin typeface="Roboto Medium"/>
                <a:ea typeface="Roboto Medium"/>
                <a:cs typeface="Roboto Medium"/>
                <a:sym typeface="Roboto Medium"/>
              </a:rPr>
              <a:t>Spring - </a:t>
            </a: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81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30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23900" y="1063181"/>
            <a:ext cx="79248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/>
              <a:t>Цель проекта: научиться писать простые функции на языке </a:t>
            </a:r>
            <a:r>
              <a:rPr lang="fr-FR" sz="1600" dirty="0" smtClean="0"/>
              <a:t>PL</a:t>
            </a:r>
            <a:r>
              <a:rPr lang="ru-RU" sz="1600" dirty="0" smtClean="0"/>
              <a:t>/</a:t>
            </a:r>
            <a:r>
              <a:rPr lang="en-US" sz="1600" dirty="0" err="1" smtClean="0"/>
              <a:t>pgSQL</a:t>
            </a:r>
            <a:endParaRPr lang="en-US" sz="1600" dirty="0" smtClean="0"/>
          </a:p>
          <a:p>
            <a:pPr lvl="0"/>
            <a:endParaRPr lang="en-US" sz="1600" dirty="0" smtClean="0"/>
          </a:p>
          <a:p>
            <a:r>
              <a:rPr lang="ru-RU" sz="1600" dirty="0" smtClean="0"/>
              <a:t>Задачи, выполняемые в рамках работы: </a:t>
            </a:r>
            <a:endParaRPr lang="en-US" sz="1600" dirty="0" smtClean="0"/>
          </a:p>
          <a:p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функций на языке PL/</a:t>
            </a:r>
            <a:r>
              <a:rPr lang="ru-RU" sz="1600" dirty="0" err="1" smtClean="0"/>
              <a:t>pgSQL</a:t>
            </a:r>
            <a:r>
              <a:rPr lang="ru-RU" sz="1600" dirty="0" smtClean="0"/>
              <a:t> для автоматизации поиска сведений по заданным поисковым критериям.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Использование утилиты </a:t>
            </a:r>
            <a:r>
              <a:rPr lang="en-US" sz="1600" dirty="0" err="1" smtClean="0"/>
              <a:t>liquibase</a:t>
            </a:r>
            <a:r>
              <a:rPr lang="en-US" sz="1600" dirty="0" smtClean="0"/>
              <a:t> </a:t>
            </a:r>
            <a:r>
              <a:rPr lang="ru-RU" sz="1600" dirty="0" smtClean="0"/>
              <a:t>для «накатывания» функций.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Проведение тестирования и отладки функций, включая обработку исключительных ситуаций (слишком много данных в выборке и т.д.).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простого </a:t>
            </a:r>
            <a:r>
              <a:rPr lang="ru-RU" sz="1600" dirty="0" err="1" smtClean="0"/>
              <a:t>бэк</a:t>
            </a:r>
            <a:r>
              <a:rPr lang="ru-RU" sz="1600" dirty="0" smtClean="0"/>
              <a:t> - приложения на языке программирования </a:t>
            </a:r>
            <a:r>
              <a:rPr lang="en-US" sz="1600" dirty="0" smtClean="0"/>
              <a:t>Java </a:t>
            </a:r>
            <a:r>
              <a:rPr lang="ru-RU" sz="1600" dirty="0" smtClean="0"/>
              <a:t>для вызова процедур и отображения результатов.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Подготовка презентации и демонстрация работы системы на тестовых данных.</a:t>
            </a:r>
            <a:endParaRPr lang="ru-RU" sz="1600" dirty="0" smtClean="0">
              <a:latin typeface="Roboto" charset="0"/>
              <a:ea typeface="Roboto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/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474266"/>
          </a:xfrm>
        </p:spPr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управления базами данных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Процедурное расширение языка SQL PL/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Утилита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Liquibase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Фреймворк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Интегрированная среда разработки программного обеспечения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IntelliJ</a:t>
            </a: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IDEA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Графический клиент для работы с базами данных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Dbeaver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79408" y="299011"/>
            <a:ext cx="8520600" cy="430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800" dirty="0" smtClean="0">
                <a:latin typeface="+mj-lt"/>
                <a:ea typeface="Roboto" charset="0"/>
              </a:rPr>
              <a:t>Фактор загрузки самолета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Функция, вычисляющая фактор загрузки самолета (т.е. отношение количества проданных билетов к общему количеству мест в самолете</a:t>
            </a:r>
            <a:r>
              <a:rPr lang="ru-RU" sz="1200" b="0" dirty="0" smtClean="0">
                <a:latin typeface="+mj-lt"/>
                <a:ea typeface="Roboto" charset="0"/>
              </a:rPr>
              <a:t>)</a:t>
            </a:r>
            <a:r>
              <a:rPr lang="en-US" sz="1200" b="0" dirty="0" smtClean="0">
                <a:latin typeface="+mj-lt"/>
                <a:ea typeface="Roboto" charset="0"/>
              </a:rPr>
              <a:t>.</a:t>
            </a:r>
            <a:r>
              <a:rPr lang="ru-RU" sz="1200" b="0" dirty="0" smtClean="0">
                <a:latin typeface="+mj-lt"/>
                <a:ea typeface="Roboto" charset="0"/>
              </a:rPr>
              <a:t> </a:t>
            </a:r>
            <a:r>
              <a:rPr lang="ru-RU" sz="1200" b="0" dirty="0" smtClean="0">
                <a:latin typeface="+mj-lt"/>
                <a:ea typeface="Roboto" charset="0"/>
              </a:rPr>
              <a:t>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возвращает следующую таблицу: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100" dirty="0" smtClean="0">
                <a:latin typeface="+mj-lt"/>
                <a:ea typeface="Roboto" charset="0"/>
                <a:cs typeface="Times New Roman"/>
              </a:rPr>
              <a:t/>
            </a:r>
            <a:br>
              <a:rPr lang="ru-RU" sz="1100" dirty="0" smtClean="0">
                <a:latin typeface="+mj-lt"/>
                <a:ea typeface="Roboto" charset="0"/>
                <a:cs typeface="Times New Roman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В колонку </a:t>
            </a:r>
            <a:r>
              <a:rPr lang="en-US" sz="1200" b="0" dirty="0" smtClean="0">
                <a:latin typeface="+mj-lt"/>
                <a:ea typeface="Roboto" charset="0"/>
              </a:rPr>
              <a:t>metadata </a:t>
            </a:r>
            <a:r>
              <a:rPr lang="ru-RU" sz="1200" b="0" dirty="0" smtClean="0">
                <a:latin typeface="+mj-lt"/>
                <a:ea typeface="Roboto" charset="0"/>
              </a:rPr>
              <a:t>вставляется всего один </a:t>
            </a:r>
            <a:r>
              <a:rPr lang="fr-FR" sz="1200" b="0" dirty="0" smtClean="0">
                <a:latin typeface="+mj-lt"/>
                <a:ea typeface="Roboto" charset="0"/>
              </a:rPr>
              <a:t>JSON</a:t>
            </a:r>
            <a:r>
              <a:rPr lang="ru-RU" sz="1200" b="0" dirty="0" smtClean="0">
                <a:latin typeface="+mj-lt"/>
                <a:ea typeface="Roboto" charset="0"/>
              </a:rPr>
              <a:t> (в последней строке), содержащий сведения об имени функции и времени выполнения запроса.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Сложность функции заключается в том, что сведения, необходимые для ее работы, находятся в трех разных таблицах: </a:t>
            </a:r>
            <a:r>
              <a:rPr lang="en-GB" sz="1200" b="0" dirty="0" smtClean="0">
                <a:latin typeface="+mj-lt"/>
                <a:ea typeface="Roboto" charset="0"/>
              </a:rPr>
              <a:t>seats</a:t>
            </a:r>
            <a:r>
              <a:rPr lang="en-US" sz="1200" b="0" dirty="0" smtClean="0">
                <a:latin typeface="+mj-lt"/>
                <a:ea typeface="Roboto" charset="0"/>
              </a:rPr>
              <a:t>, </a:t>
            </a:r>
            <a:r>
              <a:rPr lang="en-US" sz="1200" b="0" dirty="0" err="1" smtClean="0">
                <a:latin typeface="+mj-lt"/>
                <a:ea typeface="Roboto" charset="0"/>
                <a:cs typeface="Times New Roman"/>
              </a:rPr>
              <a:t>ticket_flights</a:t>
            </a:r>
            <a:r>
              <a:rPr lang="en-US" sz="1200" b="0" dirty="0" smtClean="0">
                <a:latin typeface="+mj-lt"/>
                <a:ea typeface="Roboto" charset="0"/>
                <a:cs typeface="Times New Roman"/>
              </a:rPr>
              <a:t> </a:t>
            </a:r>
            <a:r>
              <a:rPr lang="ru-RU" sz="1200" b="0" dirty="0" smtClean="0">
                <a:latin typeface="+mj-lt"/>
                <a:ea typeface="Roboto" charset="0"/>
                <a:cs typeface="Times New Roman"/>
              </a:rPr>
              <a:t>и </a:t>
            </a:r>
            <a:r>
              <a:rPr lang="ru-RU" sz="1200" b="0" dirty="0" err="1" smtClean="0">
                <a:latin typeface="+mj-lt"/>
                <a:ea typeface="Roboto" charset="0"/>
              </a:rPr>
              <a:t>flights</a:t>
            </a:r>
            <a:r>
              <a:rPr lang="en-US" sz="1200" b="0" dirty="0" smtClean="0">
                <a:latin typeface="+mj-lt"/>
                <a:ea typeface="Roboto" charset="0"/>
              </a:rPr>
              <a:t>. 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</a:t>
            </a:r>
            <a:r>
              <a:rPr lang="en-GB" sz="1200" b="0" dirty="0" err="1" smtClean="0">
                <a:latin typeface="+mj-lt"/>
                <a:ea typeface="Roboto" charset="0"/>
              </a:rPr>
              <a:t>flights_load_factor</a:t>
            </a:r>
            <a:r>
              <a:rPr lang="ru-RU" sz="1200" b="0" dirty="0" smtClean="0">
                <a:latin typeface="+mj-lt"/>
                <a:ea typeface="Roboto" charset="0"/>
              </a:rPr>
              <a:t>, содержащая сведения о факторе загрузки, которая заполняется автоматически с помощью функции </a:t>
            </a:r>
            <a:r>
              <a:rPr lang="en-GB" sz="1200" b="0" dirty="0" smtClean="0">
                <a:latin typeface="+mj-lt"/>
                <a:ea typeface="Roboto" charset="0"/>
              </a:rPr>
              <a:t> </a:t>
            </a:r>
            <a:r>
              <a:rPr lang="en-GB" sz="1200" b="0" dirty="0" err="1" smtClean="0">
                <a:latin typeface="+mj-lt"/>
                <a:ea typeface="Roboto" charset="0"/>
              </a:rPr>
              <a:t>fill_table_flights_load_factor</a:t>
            </a:r>
            <a:r>
              <a:rPr lang="en-GB" sz="1200" b="0" dirty="0" smtClean="0">
                <a:latin typeface="+mj-lt"/>
                <a:ea typeface="Roboto" charset="0"/>
              </a:rPr>
              <a:t>()</a:t>
            </a:r>
            <a:r>
              <a:rPr lang="ru-RU" sz="1200" b="0" dirty="0" smtClean="0">
                <a:latin typeface="+mj-lt"/>
                <a:ea typeface="Roboto" charset="0"/>
              </a:rPr>
              <a:t> при запуске приложения.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dirty="0" smtClean="0">
                <a:latin typeface="+mj-lt"/>
                <a:ea typeface="Roboto" charset="0"/>
              </a:rPr>
              <a:t/>
            </a:r>
            <a:br>
              <a:rPr lang="ru-RU" sz="1200" dirty="0" smtClean="0">
                <a:latin typeface="+mj-lt"/>
                <a:ea typeface="Roboto" charset="0"/>
              </a:rPr>
            </a:br>
            <a:endParaRPr sz="1200" dirty="0">
              <a:latin typeface="+mj-lt"/>
              <a:ea typeface="Roboto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216074" y="2061831"/>
          <a:ext cx="6077584" cy="192786"/>
        </p:xfrm>
        <a:graphic>
          <a:graphicData uri="http://schemas.openxmlformats.org/drawingml/2006/table">
            <a:tbl>
              <a:tblPr/>
              <a:tblGrid>
                <a:gridCol w="970347"/>
                <a:gridCol w="970347"/>
                <a:gridCol w="970347"/>
                <a:gridCol w="970347"/>
                <a:gridCol w="970347"/>
                <a:gridCol w="122584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flight_id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aircraft_code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totally_seats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tickets_sold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passenger_lf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metadata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0550" y="433415"/>
            <a:ext cx="8520600" cy="4138585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Ссылки на функции в репозитории проекта:</a:t>
            </a: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2"/>
              </a:rPr>
              <a:t>https://github.com/SergeiAidinov/pg_diploma/blob/master/src/main/resources/db/changelog/functions/passenger_load_factor.sql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passenger_load_factor_optimized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3"/>
              </a:rPr>
              <a:t>https://github.com/SergeiAidinov/pg_diploma/blob/master/src/main/resources/db/changelog/functions/passenger_load_factor_optimized.sql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4"/>
              </a:rPr>
              <a:t>https://github.com/SergeiAidinov/pg_diploma/blob/master/src/main/resources/db/changelog/functions/fill_table_flights_load_factor.sql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Вызов функций с параметрами загрузки в пределах от 0.6 до 0.7 включительно возвращает 17 753 строку.</a:t>
            </a:r>
          </a:p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Индексы</a:t>
            </a: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Построение индекса командой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flight_id_idx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bookings.ticket_flights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существенно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(с нескольких часов до нескольких секунд!!!) сокращает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(), однако примерно в два раза увеличивает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(с 4,6 сек до 9,7 сек).</a:t>
            </a:r>
          </a:p>
          <a:p>
            <a:pPr marL="0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4693" y="416929"/>
            <a:ext cx="8520600" cy="418678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Поэтому этот индекс целесообразно строить перед обновлением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затем удалять.</a:t>
            </a: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Однако построение индекса для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командой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flights_load_factor_idx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сокращает работу оптимизированной функции примерно в девять раз: с 45 мс до 5 мс.</a:t>
            </a:r>
          </a:p>
          <a:p>
            <a:pPr marL="0">
              <a:buNone/>
            </a:pPr>
            <a:endParaRPr lang="ru-RU" sz="1400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500</Words>
  <Application>Microsoft Office PowerPoint</Application>
  <PresentationFormat>Экран (16:9)</PresentationFormat>
  <Paragraphs>69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Roboto</vt:lpstr>
      <vt:lpstr>Roboto Medium</vt:lpstr>
      <vt:lpstr>Times New Roman</vt:lpstr>
      <vt:lpstr>Calibri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Проектирование и реализация логики запросов для базы данных авиаперевозок на базе PostgreSQL и PL/pgSQL   </vt:lpstr>
      <vt:lpstr>План защиты</vt:lpstr>
      <vt:lpstr>Слайд 5</vt:lpstr>
      <vt:lpstr>Какие технологии использовались        </vt:lpstr>
      <vt:lpstr>Фактор загрузки самолета  Функция, вычисляющая фактор загрузки самолета (т.е. отношение количества проданных билетов к общему количеству мест в самолете).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 Функция возвращает следующую таблицу:    В колонку metadata вставляется всего один JSON (в последней строке), содержащий сведения об имени функции и времени выполнения запроса. Сложность функции заключается в том, что сведения, необходимые для ее работы, находятся в трех разных таблицах: seats, ticket_flights и flights.  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flights_load_factor, содержащая сведения о факторе загрузки, которая заполняется автоматически с помощью функции  fill_table_flights_load_factor() при запуске приложения.    </vt:lpstr>
      <vt:lpstr>Слайд 8</vt:lpstr>
      <vt:lpstr>Слайд 9</vt:lpstr>
      <vt:lpstr>Функция создания бронирования</vt:lpstr>
      <vt:lpstr>Слайд 11</vt:lpstr>
      <vt:lpstr>    1. В целом, получилось выполнить все задачи и даже немного больше (liquibase изначально не планировался).  2. В процессе работы над проектом я научился писать простые функции на языке PL/pgSQL, создал кастомный секвенсор, триггер и пользовательский тип.  3. Нашел способ оптимизировать получение экономически значимой информации из базы данных  путем создания отдельной таблицы и заблаговременного наполнения ее данными.   4. Опыт работы над проектом оказался для меня довольно полезным, оцениваю его на 8 баллов из 10.  5. Дальше планирую активнее использовать возможности языка PL/pgSQL в своей работе в качестве Java – программиста.  </vt:lpstr>
      <vt:lpstr>Слайд 13</vt:lpstr>
      <vt:lpstr>Спасибо за внимание!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Sergei</dc:creator>
  <cp:lastModifiedBy>Sergei</cp:lastModifiedBy>
  <cp:revision>43</cp:revision>
  <dcterms:modified xsi:type="dcterms:W3CDTF">2025-08-31T21:58:58Z</dcterms:modified>
</cp:coreProperties>
</file>